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4" r:id="rId8"/>
    <p:sldId id="275" r:id="rId9"/>
    <p:sldId id="278" r:id="rId10"/>
    <p:sldId id="258" r:id="rId11"/>
  </p:sldIdLst>
  <p:sldSz cx="13433425" cy="7556500"/>
  <p:notesSz cx="9874250" cy="6797675"/>
  <p:defaultTextStyle>
    <a:defPPr>
      <a:defRPr lang="ru-RU"/>
    </a:defPPr>
    <a:lvl1pPr marL="0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1pPr>
    <a:lvl2pPr marL="671603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2pPr>
    <a:lvl3pPr marL="1343207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3pPr>
    <a:lvl4pPr marL="2014810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4pPr>
    <a:lvl5pPr marL="2686413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5pPr>
    <a:lvl6pPr marL="3358018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6pPr>
    <a:lvl7pPr marL="4029621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7pPr>
    <a:lvl8pPr marL="4701224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8pPr>
    <a:lvl9pPr marL="5372828" algn="l" defTabSz="1343207" rtl="0" eaLnBrk="1" latinLnBrk="0" hangingPunct="1">
      <a:defRPr sz="26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 userDrawn="1">
          <p15:clr>
            <a:srgbClr val="A4A3A4"/>
          </p15:clr>
        </p15:guide>
        <p15:guide id="2" pos="42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CFF"/>
    <a:srgbClr val="FEFDFF"/>
    <a:srgbClr val="FBFCFE"/>
    <a:srgbClr val="FFFFFF"/>
    <a:srgbClr val="221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6"/>
  </p:normalViewPr>
  <p:slideViewPr>
    <p:cSldViewPr>
      <p:cViewPr>
        <p:scale>
          <a:sx n="71" d="100"/>
          <a:sy n="71" d="100"/>
        </p:scale>
        <p:origin x="-1566" y="-792"/>
      </p:cViewPr>
      <p:guideLst>
        <p:guide orient="horz" pos="2381"/>
        <p:guide pos="42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40C2E-1006-4618-B175-42BFA318E97D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027" y="6456378"/>
            <a:ext cx="4279918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59797-175B-41E7-8BF4-F1A1A51108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9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7508" y="2347414"/>
            <a:ext cx="11418411" cy="161975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15015" y="4282017"/>
            <a:ext cx="9403398" cy="193110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1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3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4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86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57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29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0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72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739234" y="227394"/>
            <a:ext cx="3022521" cy="48347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671" y="227394"/>
            <a:ext cx="8843671" cy="48347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1149" y="4855752"/>
            <a:ext cx="11418411" cy="1500804"/>
          </a:xfrm>
        </p:spPr>
        <p:txBody>
          <a:bodyPr anchor="t"/>
          <a:lstStyle>
            <a:lvl1pPr algn="l">
              <a:defRPr sz="4126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1149" y="3202768"/>
            <a:ext cx="11418411" cy="1652983"/>
          </a:xfrm>
        </p:spPr>
        <p:txBody>
          <a:bodyPr anchor="b"/>
          <a:lstStyle>
            <a:lvl1pPr marL="0" indent="0">
              <a:buNone/>
              <a:defRPr sz="2063">
                <a:solidFill>
                  <a:schemeClr val="tx1">
                    <a:tint val="75000"/>
                  </a:schemeClr>
                </a:solidFill>
              </a:defRPr>
            </a:lvl1pPr>
            <a:lvl2pPr marL="471556" indent="0">
              <a:buNone/>
              <a:defRPr sz="1857">
                <a:solidFill>
                  <a:schemeClr val="tx1">
                    <a:tint val="75000"/>
                  </a:schemeClr>
                </a:solidFill>
              </a:defRPr>
            </a:lvl2pPr>
            <a:lvl3pPr marL="943112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3pPr>
            <a:lvl4pPr marL="1414668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4pPr>
            <a:lvl5pPr marL="1886224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5pPr>
            <a:lvl6pPr marL="2357780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6pPr>
            <a:lvl7pPr marL="2829336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7pPr>
            <a:lvl8pPr marL="3300893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8pPr>
            <a:lvl9pPr marL="3772449" indent="0">
              <a:buNone/>
              <a:defRPr sz="14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71671" y="1322389"/>
            <a:ext cx="5933097" cy="3739767"/>
          </a:xfrm>
        </p:spPr>
        <p:txBody>
          <a:bodyPr/>
          <a:lstStyle>
            <a:lvl1pPr>
              <a:defRPr sz="2888"/>
            </a:lvl1pPr>
            <a:lvl2pPr>
              <a:defRPr sz="2475"/>
            </a:lvl2pPr>
            <a:lvl3pPr>
              <a:defRPr sz="2063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28657" y="1322389"/>
            <a:ext cx="5933097" cy="3739767"/>
          </a:xfrm>
        </p:spPr>
        <p:txBody>
          <a:bodyPr/>
          <a:lstStyle>
            <a:lvl1pPr>
              <a:defRPr sz="2888"/>
            </a:lvl1pPr>
            <a:lvl2pPr>
              <a:defRPr sz="2475"/>
            </a:lvl2pPr>
            <a:lvl3pPr>
              <a:defRPr sz="2063"/>
            </a:lvl3pPr>
            <a:lvl4pPr>
              <a:defRPr sz="1857"/>
            </a:lvl4pPr>
            <a:lvl5pPr>
              <a:defRPr sz="1857"/>
            </a:lvl5pPr>
            <a:lvl6pPr>
              <a:defRPr sz="1857"/>
            </a:lvl6pPr>
            <a:lvl7pPr>
              <a:defRPr sz="1857"/>
            </a:lvl7pPr>
            <a:lvl8pPr>
              <a:defRPr sz="1857"/>
            </a:lvl8pPr>
            <a:lvl9pPr>
              <a:defRPr sz="185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672" y="302612"/>
            <a:ext cx="12090082" cy="125941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1671" y="1691467"/>
            <a:ext cx="5935430" cy="704924"/>
          </a:xfrm>
        </p:spPr>
        <p:txBody>
          <a:bodyPr anchor="b"/>
          <a:lstStyle>
            <a:lvl1pPr marL="0" indent="0">
              <a:buNone/>
              <a:defRPr sz="2475" b="1"/>
            </a:lvl1pPr>
            <a:lvl2pPr marL="471556" indent="0">
              <a:buNone/>
              <a:defRPr sz="2063" b="1"/>
            </a:lvl2pPr>
            <a:lvl3pPr marL="943112" indent="0">
              <a:buNone/>
              <a:defRPr sz="1857" b="1"/>
            </a:lvl3pPr>
            <a:lvl4pPr marL="1414668" indent="0">
              <a:buNone/>
              <a:defRPr sz="1650" b="1"/>
            </a:lvl4pPr>
            <a:lvl5pPr marL="1886224" indent="0">
              <a:buNone/>
              <a:defRPr sz="1650" b="1"/>
            </a:lvl5pPr>
            <a:lvl6pPr marL="2357780" indent="0">
              <a:buNone/>
              <a:defRPr sz="1650" b="1"/>
            </a:lvl6pPr>
            <a:lvl7pPr marL="2829336" indent="0">
              <a:buNone/>
              <a:defRPr sz="1650" b="1"/>
            </a:lvl7pPr>
            <a:lvl8pPr marL="3300893" indent="0">
              <a:buNone/>
              <a:defRPr sz="1650" b="1"/>
            </a:lvl8pPr>
            <a:lvl9pPr marL="3772449" indent="0">
              <a:buNone/>
              <a:defRPr sz="16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1671" y="2396390"/>
            <a:ext cx="5935430" cy="4353734"/>
          </a:xfrm>
        </p:spPr>
        <p:txBody>
          <a:bodyPr/>
          <a:lstStyle>
            <a:lvl1pPr>
              <a:defRPr sz="2475"/>
            </a:lvl1pPr>
            <a:lvl2pPr>
              <a:defRPr sz="2063"/>
            </a:lvl2pPr>
            <a:lvl3pPr>
              <a:defRPr sz="1857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23995" y="1691467"/>
            <a:ext cx="5937760" cy="704924"/>
          </a:xfrm>
        </p:spPr>
        <p:txBody>
          <a:bodyPr anchor="b"/>
          <a:lstStyle>
            <a:lvl1pPr marL="0" indent="0">
              <a:buNone/>
              <a:defRPr sz="2475" b="1"/>
            </a:lvl1pPr>
            <a:lvl2pPr marL="471556" indent="0">
              <a:buNone/>
              <a:defRPr sz="2063" b="1"/>
            </a:lvl2pPr>
            <a:lvl3pPr marL="943112" indent="0">
              <a:buNone/>
              <a:defRPr sz="1857" b="1"/>
            </a:lvl3pPr>
            <a:lvl4pPr marL="1414668" indent="0">
              <a:buNone/>
              <a:defRPr sz="1650" b="1"/>
            </a:lvl4pPr>
            <a:lvl5pPr marL="1886224" indent="0">
              <a:buNone/>
              <a:defRPr sz="1650" b="1"/>
            </a:lvl5pPr>
            <a:lvl6pPr marL="2357780" indent="0">
              <a:buNone/>
              <a:defRPr sz="1650" b="1"/>
            </a:lvl6pPr>
            <a:lvl7pPr marL="2829336" indent="0">
              <a:buNone/>
              <a:defRPr sz="1650" b="1"/>
            </a:lvl7pPr>
            <a:lvl8pPr marL="3300893" indent="0">
              <a:buNone/>
              <a:defRPr sz="1650" b="1"/>
            </a:lvl8pPr>
            <a:lvl9pPr marL="3772449" indent="0">
              <a:buNone/>
              <a:defRPr sz="16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823995" y="2396390"/>
            <a:ext cx="5937760" cy="4353734"/>
          </a:xfrm>
        </p:spPr>
        <p:txBody>
          <a:bodyPr/>
          <a:lstStyle>
            <a:lvl1pPr>
              <a:defRPr sz="2475"/>
            </a:lvl1pPr>
            <a:lvl2pPr>
              <a:defRPr sz="2063"/>
            </a:lvl2pPr>
            <a:lvl3pPr>
              <a:defRPr sz="1857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675" y="300861"/>
            <a:ext cx="4419504" cy="1280407"/>
          </a:xfrm>
        </p:spPr>
        <p:txBody>
          <a:bodyPr anchor="b"/>
          <a:lstStyle>
            <a:lvl1pPr algn="l">
              <a:defRPr sz="2063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2096" y="300863"/>
            <a:ext cx="7509658" cy="6449263"/>
          </a:xfrm>
        </p:spPr>
        <p:txBody>
          <a:bodyPr/>
          <a:lstStyle>
            <a:lvl1pPr>
              <a:defRPr sz="3300"/>
            </a:lvl1pPr>
            <a:lvl2pPr>
              <a:defRPr sz="2888"/>
            </a:lvl2pPr>
            <a:lvl3pPr>
              <a:defRPr sz="2475"/>
            </a:lvl3pPr>
            <a:lvl4pPr>
              <a:defRPr sz="2063"/>
            </a:lvl4pPr>
            <a:lvl5pPr>
              <a:defRPr sz="2063"/>
            </a:lvl5pPr>
            <a:lvl6pPr>
              <a:defRPr sz="2063"/>
            </a:lvl6pPr>
            <a:lvl7pPr>
              <a:defRPr sz="2063"/>
            </a:lvl7pPr>
            <a:lvl8pPr>
              <a:defRPr sz="2063"/>
            </a:lvl8pPr>
            <a:lvl9pPr>
              <a:defRPr sz="206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1675" y="1581270"/>
            <a:ext cx="4419504" cy="5168856"/>
          </a:xfrm>
        </p:spPr>
        <p:txBody>
          <a:bodyPr/>
          <a:lstStyle>
            <a:lvl1pPr marL="0" indent="0">
              <a:buNone/>
              <a:defRPr sz="1444"/>
            </a:lvl1pPr>
            <a:lvl2pPr marL="471556" indent="0">
              <a:buNone/>
              <a:defRPr sz="1238"/>
            </a:lvl2pPr>
            <a:lvl3pPr marL="943112" indent="0">
              <a:buNone/>
              <a:defRPr sz="1031"/>
            </a:lvl3pPr>
            <a:lvl4pPr marL="1414668" indent="0">
              <a:buNone/>
              <a:defRPr sz="928"/>
            </a:lvl4pPr>
            <a:lvl5pPr marL="1886224" indent="0">
              <a:buNone/>
              <a:defRPr sz="928"/>
            </a:lvl5pPr>
            <a:lvl6pPr marL="2357780" indent="0">
              <a:buNone/>
              <a:defRPr sz="928"/>
            </a:lvl6pPr>
            <a:lvl7pPr marL="2829336" indent="0">
              <a:buNone/>
              <a:defRPr sz="928"/>
            </a:lvl7pPr>
            <a:lvl8pPr marL="3300893" indent="0">
              <a:buNone/>
              <a:defRPr sz="928"/>
            </a:lvl8pPr>
            <a:lvl9pPr marL="3772449" indent="0">
              <a:buNone/>
              <a:defRPr sz="92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3046" y="5289550"/>
            <a:ext cx="8060055" cy="624462"/>
          </a:xfrm>
        </p:spPr>
        <p:txBody>
          <a:bodyPr anchor="b"/>
          <a:lstStyle>
            <a:lvl1pPr algn="l">
              <a:defRPr sz="2063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3046" y="675187"/>
            <a:ext cx="8060055" cy="4533900"/>
          </a:xfrm>
        </p:spPr>
        <p:txBody>
          <a:bodyPr/>
          <a:lstStyle>
            <a:lvl1pPr marL="0" indent="0">
              <a:buNone/>
              <a:defRPr sz="3300"/>
            </a:lvl1pPr>
            <a:lvl2pPr marL="471556" indent="0">
              <a:buNone/>
              <a:defRPr sz="2888"/>
            </a:lvl2pPr>
            <a:lvl3pPr marL="943112" indent="0">
              <a:buNone/>
              <a:defRPr sz="2475"/>
            </a:lvl3pPr>
            <a:lvl4pPr marL="1414668" indent="0">
              <a:buNone/>
              <a:defRPr sz="2063"/>
            </a:lvl4pPr>
            <a:lvl5pPr marL="1886224" indent="0">
              <a:buNone/>
              <a:defRPr sz="2063"/>
            </a:lvl5pPr>
            <a:lvl6pPr marL="2357780" indent="0">
              <a:buNone/>
              <a:defRPr sz="2063"/>
            </a:lvl6pPr>
            <a:lvl7pPr marL="2829336" indent="0">
              <a:buNone/>
              <a:defRPr sz="2063"/>
            </a:lvl7pPr>
            <a:lvl8pPr marL="3300893" indent="0">
              <a:buNone/>
              <a:defRPr sz="2063"/>
            </a:lvl8pPr>
            <a:lvl9pPr marL="3772449" indent="0">
              <a:buNone/>
              <a:defRPr sz="2063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3046" y="5914011"/>
            <a:ext cx="8060055" cy="886840"/>
          </a:xfrm>
        </p:spPr>
        <p:txBody>
          <a:bodyPr/>
          <a:lstStyle>
            <a:lvl1pPr marL="0" indent="0">
              <a:buNone/>
              <a:defRPr sz="1444"/>
            </a:lvl1pPr>
            <a:lvl2pPr marL="471556" indent="0">
              <a:buNone/>
              <a:defRPr sz="1238"/>
            </a:lvl2pPr>
            <a:lvl3pPr marL="943112" indent="0">
              <a:buNone/>
              <a:defRPr sz="1031"/>
            </a:lvl3pPr>
            <a:lvl4pPr marL="1414668" indent="0">
              <a:buNone/>
              <a:defRPr sz="928"/>
            </a:lvl4pPr>
            <a:lvl5pPr marL="1886224" indent="0">
              <a:buNone/>
              <a:defRPr sz="928"/>
            </a:lvl5pPr>
            <a:lvl6pPr marL="2357780" indent="0">
              <a:buNone/>
              <a:defRPr sz="928"/>
            </a:lvl6pPr>
            <a:lvl7pPr marL="2829336" indent="0">
              <a:buNone/>
              <a:defRPr sz="928"/>
            </a:lvl7pPr>
            <a:lvl8pPr marL="3300893" indent="0">
              <a:buNone/>
              <a:defRPr sz="928"/>
            </a:lvl8pPr>
            <a:lvl9pPr marL="3772449" indent="0">
              <a:buNone/>
              <a:defRPr sz="928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672" y="302612"/>
            <a:ext cx="12090082" cy="1259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1672" y="1763186"/>
            <a:ext cx="12090082" cy="4986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1672" y="7003757"/>
            <a:ext cx="3134466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243A0-C5D4-406F-92D9-D00D8BA4394D}" type="datetimeFigureOut">
              <a:rPr lang="ru-RU" smtClean="0"/>
              <a:pPr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89754" y="7003757"/>
            <a:ext cx="425391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27287" y="7003757"/>
            <a:ext cx="3134466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5D5B4-1466-4EF0-9DE9-427636E185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3112" rtl="0" eaLnBrk="1" latinLnBrk="0" hangingPunct="1">
        <a:spcBef>
          <a:spcPct val="0"/>
        </a:spcBef>
        <a:buNone/>
        <a:defRPr sz="45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3667" indent="-353667" algn="l" defTabSz="943112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6279" indent="-294723" algn="l" defTabSz="943112" rtl="0" eaLnBrk="1" latinLnBrk="0" hangingPunct="1">
        <a:spcBef>
          <a:spcPct val="20000"/>
        </a:spcBef>
        <a:buFont typeface="Arial" pitchFamily="34" charset="0"/>
        <a:buChar char="–"/>
        <a:defRPr sz="2888" kern="1200">
          <a:solidFill>
            <a:schemeClr val="tx1"/>
          </a:solidFill>
          <a:latin typeface="+mn-lt"/>
          <a:ea typeface="+mn-ea"/>
          <a:cs typeface="+mn-cs"/>
        </a:defRPr>
      </a:lvl2pPr>
      <a:lvl3pPr marL="1178890" indent="-235778" algn="l" defTabSz="943112" rtl="0" eaLnBrk="1" latinLnBrk="0" hangingPunct="1">
        <a:spcBef>
          <a:spcPct val="20000"/>
        </a:spcBef>
        <a:buFont typeface="Arial" pitchFamily="34" charset="0"/>
        <a:buChar char="•"/>
        <a:defRPr sz="2475" kern="1200">
          <a:solidFill>
            <a:schemeClr val="tx1"/>
          </a:solidFill>
          <a:latin typeface="+mn-lt"/>
          <a:ea typeface="+mn-ea"/>
          <a:cs typeface="+mn-cs"/>
        </a:defRPr>
      </a:lvl3pPr>
      <a:lvl4pPr marL="1650446" indent="-235778" algn="l" defTabSz="943112" rtl="0" eaLnBrk="1" latinLnBrk="0" hangingPunct="1">
        <a:spcBef>
          <a:spcPct val="20000"/>
        </a:spcBef>
        <a:buFont typeface="Arial" pitchFamily="34" charset="0"/>
        <a:buChar char="–"/>
        <a:defRPr sz="2063" kern="1200">
          <a:solidFill>
            <a:schemeClr val="tx1"/>
          </a:solidFill>
          <a:latin typeface="+mn-lt"/>
          <a:ea typeface="+mn-ea"/>
          <a:cs typeface="+mn-cs"/>
        </a:defRPr>
      </a:lvl4pPr>
      <a:lvl5pPr marL="2122002" indent="-235778" algn="l" defTabSz="943112" rtl="0" eaLnBrk="1" latinLnBrk="0" hangingPunct="1">
        <a:spcBef>
          <a:spcPct val="20000"/>
        </a:spcBef>
        <a:buFont typeface="Arial" pitchFamily="34" charset="0"/>
        <a:buChar char="»"/>
        <a:defRPr sz="2063" kern="1200">
          <a:solidFill>
            <a:schemeClr val="tx1"/>
          </a:solidFill>
          <a:latin typeface="+mn-lt"/>
          <a:ea typeface="+mn-ea"/>
          <a:cs typeface="+mn-cs"/>
        </a:defRPr>
      </a:lvl5pPr>
      <a:lvl6pPr marL="2593558" indent="-235778" algn="l" defTabSz="943112" rtl="0" eaLnBrk="1" latinLnBrk="0" hangingPunct="1">
        <a:spcBef>
          <a:spcPct val="20000"/>
        </a:spcBef>
        <a:buFont typeface="Arial" pitchFamily="34" charset="0"/>
        <a:buChar char="•"/>
        <a:defRPr sz="2063" kern="1200">
          <a:solidFill>
            <a:schemeClr val="tx1"/>
          </a:solidFill>
          <a:latin typeface="+mn-lt"/>
          <a:ea typeface="+mn-ea"/>
          <a:cs typeface="+mn-cs"/>
        </a:defRPr>
      </a:lvl6pPr>
      <a:lvl7pPr marL="3065115" indent="-235778" algn="l" defTabSz="943112" rtl="0" eaLnBrk="1" latinLnBrk="0" hangingPunct="1">
        <a:spcBef>
          <a:spcPct val="20000"/>
        </a:spcBef>
        <a:buFont typeface="Arial" pitchFamily="34" charset="0"/>
        <a:buChar char="•"/>
        <a:defRPr sz="2063" kern="1200">
          <a:solidFill>
            <a:schemeClr val="tx1"/>
          </a:solidFill>
          <a:latin typeface="+mn-lt"/>
          <a:ea typeface="+mn-ea"/>
          <a:cs typeface="+mn-cs"/>
        </a:defRPr>
      </a:lvl7pPr>
      <a:lvl8pPr marL="3536671" indent="-235778" algn="l" defTabSz="943112" rtl="0" eaLnBrk="1" latinLnBrk="0" hangingPunct="1">
        <a:spcBef>
          <a:spcPct val="20000"/>
        </a:spcBef>
        <a:buFont typeface="Arial" pitchFamily="34" charset="0"/>
        <a:buChar char="•"/>
        <a:defRPr sz="2063" kern="1200">
          <a:solidFill>
            <a:schemeClr val="tx1"/>
          </a:solidFill>
          <a:latin typeface="+mn-lt"/>
          <a:ea typeface="+mn-ea"/>
          <a:cs typeface="+mn-cs"/>
        </a:defRPr>
      </a:lvl8pPr>
      <a:lvl9pPr marL="4008227" indent="-235778" algn="l" defTabSz="943112" rtl="0" eaLnBrk="1" latinLnBrk="0" hangingPunct="1">
        <a:spcBef>
          <a:spcPct val="20000"/>
        </a:spcBef>
        <a:buFont typeface="Arial" pitchFamily="34" charset="0"/>
        <a:buChar char="•"/>
        <a:defRPr sz="2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1pPr>
      <a:lvl2pPr marL="471556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2pPr>
      <a:lvl3pPr marL="943112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3pPr>
      <a:lvl4pPr marL="1414668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4pPr>
      <a:lvl5pPr marL="1886224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5pPr>
      <a:lvl6pPr marL="2357780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6pPr>
      <a:lvl7pPr marL="2829336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7pPr>
      <a:lvl8pPr marL="3300893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8pPr>
      <a:lvl9pPr marL="3772449" algn="l" defTabSz="94311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52216" y="3346202"/>
            <a:ext cx="9073008" cy="113716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Концепции развития дополнительного образования детей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2030 года в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Санкт-Петербурге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510FCB6-7B72-3348-8C86-12A383DEFC71}"/>
              </a:ext>
            </a:extLst>
          </p:cNvPr>
          <p:cNvSpPr/>
          <p:nvPr/>
        </p:nvSpPr>
        <p:spPr>
          <a:xfrm>
            <a:off x="12043199" y="393874"/>
            <a:ext cx="1114061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9CC999CE-E9E6-6A45-A911-CFACA7E97D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443" y="252516"/>
            <a:ext cx="1359817" cy="11494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3" y="184138"/>
            <a:ext cx="1578177" cy="1027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2610" y="3035544"/>
            <a:ext cx="8488204" cy="1485415"/>
          </a:xfrm>
        </p:spPr>
        <p:txBody>
          <a:bodyPr>
            <a:noAutofit/>
          </a:bodyPr>
          <a:lstStyle/>
          <a:p>
            <a:r>
              <a:rPr lang="ru-RU" sz="4951" b="1" dirty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4951" b="1" dirty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51" b="1" dirty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за внимание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9C1024B7-643D-8C4C-B4CF-DAF3F7E94D73}"/>
              </a:ext>
            </a:extLst>
          </p:cNvPr>
          <p:cNvSpPr/>
          <p:nvPr/>
        </p:nvSpPr>
        <p:spPr>
          <a:xfrm>
            <a:off x="235992" y="321866"/>
            <a:ext cx="1224136" cy="1224136"/>
          </a:xfrm>
          <a:prstGeom prst="rect">
            <a:avLst/>
          </a:prstGeom>
          <a:solidFill>
            <a:srgbClr val="FEFDFF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06" y="184138"/>
            <a:ext cx="1578177" cy="1027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34" name="Прямоугольник 9" descr="Декоративный элемент">
            <a:extLst>
              <a:ext uri="{FF2B5EF4-FFF2-40B4-BE49-F238E27FC236}">
                <a16:creationId xmlns:a16="http://schemas.microsoft.com/office/drawing/2014/main" xmlns="" id="{7EF5689E-A2C8-44A6-AD5C-615D7DB0C7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945081"/>
            <a:ext cx="10905976" cy="1659371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35" name="Прямоугольник 10" descr="Декоративный элемент">
            <a:extLst>
              <a:ext uri="{FF2B5EF4-FFF2-40B4-BE49-F238E27FC236}">
                <a16:creationId xmlns:a16="http://schemas.microsoft.com/office/drawing/2014/main" xmlns="" id="{99C77D2E-3E79-4AAE-90F1-AFD7CBEBF0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1194261" y="945081"/>
            <a:ext cx="1170462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36" name="Прямоугольник 10" descr="Декоративный элемент">
            <a:extLst>
              <a:ext uri="{FF2B5EF4-FFF2-40B4-BE49-F238E27FC236}">
                <a16:creationId xmlns:a16="http://schemas.microsoft.com/office/drawing/2014/main" xmlns="" id="{99C77D2E-3E79-4AAE-90F1-AFD7CBEBF0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2765384" y="945081"/>
            <a:ext cx="668041" cy="1659371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40" name="Прямоугольник 8" descr="Декоративный элемент">
            <a:extLst>
              <a:ext uri="{FF2B5EF4-FFF2-40B4-BE49-F238E27FC236}">
                <a16:creationId xmlns:a16="http://schemas.microsoft.com/office/drawing/2014/main" xmlns="" id="{2A5672BB-0EC4-4BB1-85FA-3C94DFAEA1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0" y="2914154"/>
            <a:ext cx="4079632" cy="4464496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41" name="Полилиния: Фигура 8" descr="Планы">
            <a:extLst>
              <a:ext uri="{FF2B5EF4-FFF2-40B4-BE49-F238E27FC236}">
                <a16:creationId xmlns:a16="http://schemas.microsoft.com/office/drawing/2014/main" xmlns="" id="{2DB8273D-FCAB-405E-AE22-983908629A6C}"/>
              </a:ext>
            </a:extLst>
          </p:cNvPr>
          <p:cNvSpPr/>
          <p:nvPr/>
        </p:nvSpPr>
        <p:spPr>
          <a:xfrm>
            <a:off x="328081" y="3578238"/>
            <a:ext cx="515064" cy="757216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1" h="5073">
                <a:moveTo>
                  <a:pt x="1718" y="668"/>
                </a:moveTo>
                <a:cubicBezTo>
                  <a:pt x="1813" y="668"/>
                  <a:pt x="1892" y="604"/>
                  <a:pt x="1892" y="509"/>
                </a:cubicBezTo>
                <a:cubicBezTo>
                  <a:pt x="1892" y="413"/>
                  <a:pt x="1813" y="350"/>
                  <a:pt x="1718" y="350"/>
                </a:cubicBezTo>
                <a:cubicBezTo>
                  <a:pt x="1638" y="350"/>
                  <a:pt x="1558" y="413"/>
                  <a:pt x="1558" y="509"/>
                </a:cubicBezTo>
                <a:cubicBezTo>
                  <a:pt x="1558" y="604"/>
                  <a:pt x="1638" y="668"/>
                  <a:pt x="1718" y="668"/>
                </a:cubicBezTo>
                <a:close/>
                <a:moveTo>
                  <a:pt x="2242" y="700"/>
                </a:moveTo>
                <a:cubicBezTo>
                  <a:pt x="2227" y="636"/>
                  <a:pt x="2227" y="573"/>
                  <a:pt x="2227" y="509"/>
                </a:cubicBezTo>
                <a:cubicBezTo>
                  <a:pt x="2227" y="222"/>
                  <a:pt x="2004" y="0"/>
                  <a:pt x="1733" y="0"/>
                </a:cubicBezTo>
                <a:cubicBezTo>
                  <a:pt x="1447" y="0"/>
                  <a:pt x="1209" y="222"/>
                  <a:pt x="1209" y="509"/>
                </a:cubicBezTo>
                <a:lnTo>
                  <a:pt x="1209" y="700"/>
                </a:lnTo>
                <a:lnTo>
                  <a:pt x="238" y="700"/>
                </a:lnTo>
                <a:cubicBezTo>
                  <a:pt x="111" y="700"/>
                  <a:pt x="0" y="811"/>
                  <a:pt x="0" y="938"/>
                </a:cubicBezTo>
                <a:lnTo>
                  <a:pt x="0" y="4835"/>
                </a:lnTo>
                <a:cubicBezTo>
                  <a:pt x="0" y="4962"/>
                  <a:pt x="111" y="5073"/>
                  <a:pt x="238" y="5073"/>
                </a:cubicBezTo>
                <a:lnTo>
                  <a:pt x="3212" y="5073"/>
                </a:lnTo>
                <a:cubicBezTo>
                  <a:pt x="3340" y="5073"/>
                  <a:pt x="3451" y="4962"/>
                  <a:pt x="3451" y="4835"/>
                </a:cubicBezTo>
                <a:lnTo>
                  <a:pt x="3451" y="938"/>
                </a:lnTo>
                <a:cubicBezTo>
                  <a:pt x="3451" y="795"/>
                  <a:pt x="3340" y="700"/>
                  <a:pt x="3212" y="700"/>
                </a:cubicBezTo>
                <a:close/>
                <a:moveTo>
                  <a:pt x="1367" y="509"/>
                </a:moveTo>
                <a:cubicBezTo>
                  <a:pt x="1367" y="318"/>
                  <a:pt x="1527" y="159"/>
                  <a:pt x="1733" y="159"/>
                </a:cubicBezTo>
                <a:cubicBezTo>
                  <a:pt x="1908" y="159"/>
                  <a:pt x="2067" y="318"/>
                  <a:pt x="2067" y="509"/>
                </a:cubicBezTo>
                <a:cubicBezTo>
                  <a:pt x="2067" y="716"/>
                  <a:pt x="2067" y="1082"/>
                  <a:pt x="2497" y="1193"/>
                </a:cubicBezTo>
                <a:cubicBezTo>
                  <a:pt x="2624" y="1225"/>
                  <a:pt x="2719" y="1336"/>
                  <a:pt x="2736" y="1479"/>
                </a:cubicBezTo>
                <a:lnTo>
                  <a:pt x="715" y="1479"/>
                </a:lnTo>
                <a:cubicBezTo>
                  <a:pt x="731" y="1352"/>
                  <a:pt x="811" y="1225"/>
                  <a:pt x="938" y="1193"/>
                </a:cubicBezTo>
                <a:cubicBezTo>
                  <a:pt x="1367" y="1082"/>
                  <a:pt x="1367" y="716"/>
                  <a:pt x="1367" y="509"/>
                </a:cubicBezTo>
                <a:close/>
                <a:moveTo>
                  <a:pt x="668" y="1638"/>
                </a:moveTo>
                <a:lnTo>
                  <a:pt x="2767" y="1638"/>
                </a:lnTo>
                <a:cubicBezTo>
                  <a:pt x="2846" y="1638"/>
                  <a:pt x="2894" y="1591"/>
                  <a:pt x="2894" y="1511"/>
                </a:cubicBezTo>
                <a:cubicBezTo>
                  <a:pt x="2894" y="1383"/>
                  <a:pt x="2846" y="1256"/>
                  <a:pt x="2767" y="1177"/>
                </a:cubicBezTo>
                <a:lnTo>
                  <a:pt x="2879" y="1177"/>
                </a:lnTo>
                <a:cubicBezTo>
                  <a:pt x="2910" y="1177"/>
                  <a:pt x="2926" y="1177"/>
                  <a:pt x="2942" y="1193"/>
                </a:cubicBezTo>
                <a:cubicBezTo>
                  <a:pt x="2958" y="1209"/>
                  <a:pt x="2974" y="1240"/>
                  <a:pt x="2974" y="1256"/>
                </a:cubicBezTo>
                <a:lnTo>
                  <a:pt x="2974" y="4517"/>
                </a:lnTo>
                <a:cubicBezTo>
                  <a:pt x="2974" y="4564"/>
                  <a:pt x="2926" y="4596"/>
                  <a:pt x="2879" y="4596"/>
                </a:cubicBezTo>
                <a:lnTo>
                  <a:pt x="556" y="4596"/>
                </a:lnTo>
                <a:cubicBezTo>
                  <a:pt x="509" y="4596"/>
                  <a:pt x="477" y="4564"/>
                  <a:pt x="477" y="4517"/>
                </a:cubicBezTo>
                <a:lnTo>
                  <a:pt x="477" y="1256"/>
                </a:lnTo>
                <a:cubicBezTo>
                  <a:pt x="477" y="1209"/>
                  <a:pt x="509" y="1177"/>
                  <a:pt x="556" y="1177"/>
                </a:cubicBezTo>
                <a:lnTo>
                  <a:pt x="683" y="1177"/>
                </a:lnTo>
                <a:cubicBezTo>
                  <a:pt x="604" y="1272"/>
                  <a:pt x="556" y="1383"/>
                  <a:pt x="556" y="1511"/>
                </a:cubicBezTo>
                <a:cubicBezTo>
                  <a:pt x="556" y="1574"/>
                  <a:pt x="604" y="1638"/>
                  <a:pt x="668" y="1638"/>
                </a:cubicBezTo>
                <a:close/>
                <a:moveTo>
                  <a:pt x="3292" y="938"/>
                </a:moveTo>
                <a:lnTo>
                  <a:pt x="3292" y="4835"/>
                </a:lnTo>
                <a:cubicBezTo>
                  <a:pt x="3292" y="4883"/>
                  <a:pt x="3244" y="4915"/>
                  <a:pt x="3212" y="4915"/>
                </a:cubicBezTo>
                <a:lnTo>
                  <a:pt x="238" y="4915"/>
                </a:lnTo>
                <a:cubicBezTo>
                  <a:pt x="191" y="4915"/>
                  <a:pt x="159" y="4883"/>
                  <a:pt x="159" y="4835"/>
                </a:cubicBezTo>
                <a:lnTo>
                  <a:pt x="159" y="938"/>
                </a:lnTo>
                <a:cubicBezTo>
                  <a:pt x="159" y="891"/>
                  <a:pt x="191" y="859"/>
                  <a:pt x="238" y="859"/>
                </a:cubicBezTo>
                <a:lnTo>
                  <a:pt x="1161" y="859"/>
                </a:lnTo>
                <a:cubicBezTo>
                  <a:pt x="1129" y="922"/>
                  <a:pt x="1065" y="986"/>
                  <a:pt x="986" y="1018"/>
                </a:cubicBezTo>
                <a:lnTo>
                  <a:pt x="970" y="1018"/>
                </a:lnTo>
                <a:lnTo>
                  <a:pt x="556" y="1018"/>
                </a:lnTo>
                <a:cubicBezTo>
                  <a:pt x="429" y="1018"/>
                  <a:pt x="318" y="1129"/>
                  <a:pt x="318" y="1256"/>
                </a:cubicBezTo>
                <a:lnTo>
                  <a:pt x="318" y="4517"/>
                </a:lnTo>
                <a:cubicBezTo>
                  <a:pt x="318" y="4644"/>
                  <a:pt x="429" y="4755"/>
                  <a:pt x="556" y="4755"/>
                </a:cubicBezTo>
                <a:lnTo>
                  <a:pt x="2879" y="4755"/>
                </a:lnTo>
                <a:cubicBezTo>
                  <a:pt x="3022" y="4755"/>
                  <a:pt x="3133" y="4644"/>
                  <a:pt x="3133" y="4517"/>
                </a:cubicBezTo>
                <a:lnTo>
                  <a:pt x="3133" y="1256"/>
                </a:lnTo>
                <a:cubicBezTo>
                  <a:pt x="3133" y="1193"/>
                  <a:pt x="3101" y="1129"/>
                  <a:pt x="3054" y="1082"/>
                </a:cubicBezTo>
                <a:cubicBezTo>
                  <a:pt x="3006" y="1034"/>
                  <a:pt x="2958" y="1018"/>
                  <a:pt x="2879" y="1018"/>
                </a:cubicBezTo>
                <a:lnTo>
                  <a:pt x="2465" y="1018"/>
                </a:lnTo>
                <a:cubicBezTo>
                  <a:pt x="2370" y="986"/>
                  <a:pt x="2306" y="922"/>
                  <a:pt x="2274" y="859"/>
                </a:cubicBezTo>
                <a:lnTo>
                  <a:pt x="3212" y="859"/>
                </a:lnTo>
                <a:cubicBezTo>
                  <a:pt x="3244" y="859"/>
                  <a:pt x="3292" y="891"/>
                  <a:pt x="3292" y="938"/>
                </a:cubicBezTo>
                <a:close/>
                <a:moveTo>
                  <a:pt x="1400" y="3737"/>
                </a:moveTo>
                <a:cubicBezTo>
                  <a:pt x="1415" y="3754"/>
                  <a:pt x="1431" y="3769"/>
                  <a:pt x="1447" y="3769"/>
                </a:cubicBezTo>
                <a:cubicBezTo>
                  <a:pt x="1463" y="3769"/>
                  <a:pt x="1495" y="3754"/>
                  <a:pt x="1510" y="3737"/>
                </a:cubicBezTo>
                <a:lnTo>
                  <a:pt x="2560" y="2688"/>
                </a:lnTo>
                <a:cubicBezTo>
                  <a:pt x="2592" y="2656"/>
                  <a:pt x="2592" y="2592"/>
                  <a:pt x="2560" y="2561"/>
                </a:cubicBezTo>
                <a:cubicBezTo>
                  <a:pt x="2545" y="2545"/>
                  <a:pt x="2481" y="2545"/>
                  <a:pt x="2449" y="2561"/>
                </a:cubicBezTo>
                <a:lnTo>
                  <a:pt x="1447" y="3579"/>
                </a:lnTo>
                <a:lnTo>
                  <a:pt x="1018" y="3133"/>
                </a:lnTo>
                <a:cubicBezTo>
                  <a:pt x="986" y="3101"/>
                  <a:pt x="938" y="3101"/>
                  <a:pt x="906" y="3133"/>
                </a:cubicBezTo>
                <a:cubicBezTo>
                  <a:pt x="874" y="3165"/>
                  <a:pt x="874" y="3228"/>
                  <a:pt x="906" y="3245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0" tIns="45000" rIns="90000" bIns="45000" rtlCol="0" anchor="ctr" anchorCtr="1" compatLnSpc="0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18"/>
              <a:ea typeface="SimSun" pitchFamily="2"/>
              <a:cs typeface="Lucida Sans" pitchFamily="2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72" y="3058170"/>
            <a:ext cx="2931902" cy="4176464"/>
          </a:xfrm>
          <a:prstGeom prst="rect">
            <a:avLst/>
          </a:prstGeom>
        </p:spPr>
      </p:pic>
      <p:sp>
        <p:nvSpPr>
          <p:cNvPr id="4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063584" y="2725009"/>
            <a:ext cx="6600092" cy="9812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Распоряжение Правительства Российской Федерации № 678-р от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31 марта 2022 г.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Текст 3">
            <a:extLst>
              <a:ext uri="{FF2B5EF4-FFF2-40B4-BE49-F238E27FC236}">
                <a16:creationId xmlns:a16="http://schemas.microsoft.com/office/drawing/2014/main" xmlns="" id="{5531D225-5C00-499C-9C86-9FFCF817B2E6}"/>
              </a:ext>
            </a:extLst>
          </p:cNvPr>
          <p:cNvSpPr txBox="1">
            <a:spLocks/>
          </p:cNvSpPr>
          <p:nvPr/>
        </p:nvSpPr>
        <p:spPr>
          <a:xfrm>
            <a:off x="4981030" y="3706242"/>
            <a:ext cx="6213231" cy="330454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 cap="none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57350" indent="-28575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sz="28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УТВЕРЖДЕНА </a:t>
            </a:r>
            <a:endParaRPr lang="ru-RU" sz="2800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endParaRPr lang="ru-RU" sz="28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КОНЦЕПЦИЯ РАЗВИТИЯ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ДОПОЛНИТЕЛЬНОГО ОБРАЗОВАНИЯ ДЕТЕЙ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2030 ГОДА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702361" y="866899"/>
            <a:ext cx="5322535" cy="9812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поручений Президента Российской Федерации от 1 декабря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2021 г. № Пр-2254</a:t>
            </a:r>
          </a:p>
        </p:txBody>
      </p:sp>
      <p:sp>
        <p:nvSpPr>
          <p:cNvPr id="48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702362" y="1665594"/>
            <a:ext cx="5322535" cy="98123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Разработать и утвердить Концепцию развития дополнительного образования детей до 2030 года и план мероприятий по ее реализации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9" name="Графический объект 30" descr="Пользователь">
            <a:extLst>
              <a:ext uri="{FF2B5EF4-FFF2-40B4-BE49-F238E27FC236}">
                <a16:creationId xmlns:a16="http://schemas.microsoft.com/office/drawing/2014/main" xmlns="" id="{C5DE759E-5FE0-4AB8-8C08-13F153FB15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 bwMode="black">
          <a:xfrm>
            <a:off x="240213" y="1219666"/>
            <a:ext cx="828000" cy="8280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AC281618-CBAD-4B3E-A584-42F70301A018}"/>
              </a:ext>
            </a:extLst>
          </p:cNvPr>
          <p:cNvSpPr txBox="1"/>
          <p:nvPr/>
        </p:nvSpPr>
        <p:spPr>
          <a:xfrm>
            <a:off x="843145" y="909964"/>
            <a:ext cx="28673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июня 2021 </a:t>
            </a:r>
            <a:r>
              <a:rPr lang="ru-RU" sz="14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sp>
        <p:nvSpPr>
          <p:cNvPr id="51" name="Заголовок 2">
            <a:extLst>
              <a:ext uri="{FF2B5EF4-FFF2-40B4-BE49-F238E27FC236}">
                <a16:creationId xmlns:a16="http://schemas.microsoft.com/office/drawing/2014/main" xmlns="" id="{354390DD-75CF-41BA-AA03-813FD55BF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073" y="1183055"/>
            <a:ext cx="4730394" cy="1434906"/>
          </a:xfrm>
        </p:spPr>
        <p:txBody>
          <a:bodyPr rtlCol="0">
            <a:noAutofit/>
          </a:bodyPr>
          <a:lstStyle/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Заседание Совета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Президенте Российской Федерации 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государственной политики в сфере защиты семьи и детей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5564584" y="945081"/>
            <a:ext cx="0" cy="165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6" y="0"/>
            <a:ext cx="1578177" cy="1027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18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8079" y="1182567"/>
            <a:ext cx="4916343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Межведомственный характер работы 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1532126" y="250881"/>
            <a:ext cx="11253216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8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Основные рекомендации </a:t>
            </a:r>
            <a:r>
              <a:rPr lang="ru-RU" sz="2480" b="1" dirty="0" err="1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8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 России </a:t>
            </a:r>
            <a:r>
              <a:rPr lang="ru-RU" sz="248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по реализации Концепции</a:t>
            </a:r>
            <a:endParaRPr lang="ru-RU" sz="248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60" y="1292831"/>
            <a:ext cx="379989" cy="360040"/>
          </a:xfrm>
          <a:prstGeom prst="rect">
            <a:avLst/>
          </a:prstGeom>
        </p:spPr>
      </p:pic>
      <p:sp>
        <p:nvSpPr>
          <p:cNvPr id="3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7604" y="2338091"/>
            <a:ext cx="4916343" cy="122413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читывать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роль и место дополнительного образования детей в региональных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районных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программах развития образования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60" y="2685964"/>
            <a:ext cx="379989" cy="36004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0" y="4237462"/>
            <a:ext cx="379989" cy="360040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60" y="5843478"/>
            <a:ext cx="379989" cy="360040"/>
          </a:xfrm>
          <a:prstGeom prst="rect">
            <a:avLst/>
          </a:prstGeom>
        </p:spPr>
      </p:pic>
      <p:sp>
        <p:nvSpPr>
          <p:cNvPr id="45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8079" y="4090304"/>
            <a:ext cx="4916343" cy="134413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Учет всех имеющихся документов стратегии развития воспитания, безопасности, Десятилетия детства, Десятилетия науки и прочие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696" y="1420521"/>
            <a:ext cx="379989" cy="360040"/>
          </a:xfrm>
          <a:prstGeom prst="rect">
            <a:avLst/>
          </a:prstGeom>
        </p:spPr>
      </p:pic>
      <p:sp>
        <p:nvSpPr>
          <p:cNvPr id="4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00088" y="5699317"/>
            <a:ext cx="4916343" cy="13191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Концепции должна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быть направлено на решение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конкретных задач, актуальных для региона и района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696" y="2516961"/>
            <a:ext cx="379989" cy="360040"/>
          </a:xfrm>
          <a:prstGeom prst="rect">
            <a:avLst/>
          </a:prstGeom>
        </p:spPr>
      </p:pic>
      <p:sp>
        <p:nvSpPr>
          <p:cNvPr id="4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7158734" y="1292832"/>
            <a:ext cx="4916343" cy="122413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Концепции должна привести к исполнению показателей национального проекта «Образование»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7094415" y="2516961"/>
            <a:ext cx="4916343" cy="224540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Ежегодные плановые значения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период до 2030 года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должны учитывать региональные показатели, их увеличение может быть в разных районах разное, но итоговое не может быть меньше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общерегионального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меньше Концептуального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7216140" y="5696321"/>
            <a:ext cx="4916343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Плановые значения Целевых показателей должны соответствовать ранее установленными национальными проектами «Образование», «Культура», «Демография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и иным источникам сбора данных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696" y="5843478"/>
            <a:ext cx="379989" cy="36004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3" y="184138"/>
            <a:ext cx="1578177" cy="10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8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4643419" y="322219"/>
            <a:ext cx="3908400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8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8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Концепции</a:t>
            </a:r>
            <a:endParaRPr lang="ru-RU" sz="248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677278" y="1546002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Совершенствование нормативно-правового регулирования и методического сопровождения системы дополнительного образования детей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672523" y="2370138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II. Повышение доступности и качества дополнительного образования детей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672523" y="3174161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III. Развитие материально-технического обеспечения и инфраструктуры дополнительного образования детей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643576" y="3859563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Развитие кадрового потенциала - системы дополнительного образования детей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60028" y="4701463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V. Управление реализацией Концепции развития дополнительного образования детей до 2030 года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48060" y="2360081"/>
            <a:ext cx="11832658" cy="4134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848060" y="3095667"/>
            <a:ext cx="11832658" cy="4134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848060" y="3930737"/>
            <a:ext cx="11832658" cy="4134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848060" y="4642912"/>
            <a:ext cx="11832658" cy="4134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669551" y="5443534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AU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ное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848060" y="5395082"/>
            <a:ext cx="11832658" cy="4134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3" y="184138"/>
            <a:ext cx="1578177" cy="10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3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18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56890" y="2027036"/>
            <a:ext cx="11937432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Систематизация работы учреждений и отделений дополнительного образования, разработка распоряжений Правительства Санкт-Петербурга и Комитета по образованию, обеспечивающих равный доступ к реализации программ государственного и негосударственного сектора, единых требований к программам и их реализации. При этом учет возможности творческого подхода к системе дополнительного образования</a:t>
            </a: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3764384" y="3627"/>
            <a:ext cx="7488832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Рекомендуемые мероприятия</a:t>
            </a:r>
            <a:endParaRPr lang="ru-RU" sz="280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2027036"/>
            <a:ext cx="379989" cy="360040"/>
          </a:xfrm>
          <a:prstGeom prst="rect">
            <a:avLst/>
          </a:prstGeom>
        </p:spPr>
      </p:pic>
      <p:sp>
        <p:nvSpPr>
          <p:cNvPr id="28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1051169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2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308000" y="1072070"/>
            <a:ext cx="12052102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Совершенствование нормативно-правового регулирования и методического сопровождения системы дополнительного образования детей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2834138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24024" y="2910135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II. Повышение доступности и качества дополнительного образования детей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4359007"/>
            <a:ext cx="1182222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анализа доступности дополнительного образования детей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находящихся на длительном лечении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4500574"/>
            <a:ext cx="379989" cy="360040"/>
          </a:xfrm>
          <a:prstGeom prst="rect">
            <a:avLst/>
          </a:prstGeom>
        </p:spPr>
      </p:pic>
      <p:sp>
        <p:nvSpPr>
          <p:cNvPr id="3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4992195"/>
            <a:ext cx="11737304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Создание современной инфраструктуры дополнительного образования и обновление материально-технической базы в организациях дополнительного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образования, в том числе через сетевые формы работы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5133762"/>
            <a:ext cx="379989" cy="360040"/>
          </a:xfrm>
          <a:prstGeom prst="rect">
            <a:avLst/>
          </a:prstGeom>
        </p:spPr>
      </p:pic>
      <p:sp>
        <p:nvSpPr>
          <p:cNvPr id="6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5741567"/>
            <a:ext cx="11937432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Обновление содержания дополнительных общеобразовательных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 по направленностям 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формирования компетентностей, связанных с эмоциональным, физическим, интеллектуальным, духовным развитием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человека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4" name="Рисунок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446" y="5863698"/>
            <a:ext cx="379989" cy="360040"/>
          </a:xfrm>
          <a:prstGeom prst="rect">
            <a:avLst/>
          </a:prstGeom>
        </p:spPr>
      </p:pic>
      <p:sp>
        <p:nvSpPr>
          <p:cNvPr id="6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3760652"/>
            <a:ext cx="11953328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доступности дополнительного образования, в том числе для детей с ОВЗ, детей-инвалидов и детей, находящихся в ТЖС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" name="Рисунок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3902219"/>
            <a:ext cx="379989" cy="360040"/>
          </a:xfrm>
          <a:prstGeom prst="rect">
            <a:avLst/>
          </a:prstGeom>
        </p:spPr>
      </p:pic>
      <p:sp>
        <p:nvSpPr>
          <p:cNvPr id="7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56890" y="6419900"/>
            <a:ext cx="11780502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Формирование реестра примерных адаптированных дополнительных общеобразовательных программ для детей с ограниченными возможностями здоровья и детей-инвалидов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6561467"/>
            <a:ext cx="379989" cy="36004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3" y="184138"/>
            <a:ext cx="1578177" cy="10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0" y="3627"/>
            <a:ext cx="11253216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Рекомендуемые мероприятия</a:t>
            </a:r>
            <a:endParaRPr lang="ru-RU" sz="280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884765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24024" y="887815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II. Повышение доступности и качества дополнительного образования детей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994718" y="1898287"/>
            <a:ext cx="11659468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Вовлечение обучающихся в программы и мероприятия ранней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профориентации, а также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детей с ОВЗ, детей-инвалидов, детей-сирот и детей, оставшихся без попечения родителей, в интеллектуальные и (или) творческие конкурсы, физкультурные и спортивные мероприятия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9" y="2515334"/>
            <a:ext cx="379989" cy="36004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1865425"/>
            <a:ext cx="379989" cy="360040"/>
          </a:xfrm>
          <a:prstGeom prst="rect">
            <a:avLst/>
          </a:prstGeom>
        </p:spPr>
      </p:pic>
      <p:sp>
        <p:nvSpPr>
          <p:cNvPr id="70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7334" y="2695354"/>
            <a:ext cx="11958193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Вовлечение  детей обучающихся по основным общеобразовательным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программам во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всероссийские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театральные, спортивные и технологические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конкурсные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мероприятия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9" y="3192888"/>
            <a:ext cx="379989" cy="360040"/>
          </a:xfrm>
          <a:prstGeom prst="rect">
            <a:avLst/>
          </a:prstGeom>
        </p:spPr>
      </p:pic>
      <p:sp>
        <p:nvSpPr>
          <p:cNvPr id="7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8080" y="3323923"/>
            <a:ext cx="11517435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Увеличение числа организаций негосударственного сектора, реализующих дополнительные общеобразовательные программы и участвующих в мероприятия целевой модели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028080" y="3978278"/>
            <a:ext cx="11990627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оценки удовлетворенности обучающихся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(или) их родителей (законных представителей) доступностью и качеством предоставления образовательных услуг в сфере дополнительного образования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6" name="Рисунок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9" y="3994274"/>
            <a:ext cx="379989" cy="360040"/>
          </a:xfrm>
          <a:prstGeom prst="rect">
            <a:avLst/>
          </a:prstGeom>
        </p:spPr>
      </p:pic>
      <p:sp>
        <p:nvSpPr>
          <p:cNvPr id="7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36751" y="4744442"/>
            <a:ext cx="1129535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Распространение походно-экспедиционной и экскурсионной форм организации деятельности с обучающимися при реализации дополнительных общеобразовательных программ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" name="Рисунок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79" y="4858370"/>
            <a:ext cx="379989" cy="360040"/>
          </a:xfrm>
          <a:prstGeom prst="rect">
            <a:avLst/>
          </a:prstGeom>
        </p:spPr>
      </p:pic>
      <p:sp>
        <p:nvSpPr>
          <p:cNvPr id="7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29535" y="5744065"/>
            <a:ext cx="11668354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условий для учета достижений обучающихся по дополнительным общеобразовательным программам при формировании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цифрового портфолио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обучающегося в составе федеральной информационно-сервисной платформы цифровой образовательной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среды,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том числе учет указанных достижений при формировании индивидуальной образовательной траектории обучающегося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" name="Рисунок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5891222"/>
            <a:ext cx="379989" cy="360040"/>
          </a:xfrm>
          <a:prstGeom prst="rect">
            <a:avLst/>
          </a:prstGeom>
        </p:spPr>
      </p:pic>
      <p:sp>
        <p:nvSpPr>
          <p:cNvPr id="8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29535" y="6536451"/>
            <a:ext cx="11668354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Особенности в области культуры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спорта Создание единого пространства дополнительного образования.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24" y="6683608"/>
            <a:ext cx="379989" cy="36004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06" y="184138"/>
            <a:ext cx="1578177" cy="10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4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0" y="3627"/>
            <a:ext cx="11253216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Рекомендуемые мероприятия</a:t>
            </a:r>
            <a:endParaRPr lang="ru-RU" sz="280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843273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24024" y="887815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/>
              <a:t>III. Развитие материально-технического обеспечения и инфраструктуры дополнительного образования детей</a:t>
            </a:r>
            <a:endParaRPr lang="ru-RU" sz="1600" b="1" i="1" dirty="0"/>
          </a:p>
        </p:txBody>
      </p:sp>
      <p:sp>
        <p:nvSpPr>
          <p:cNvPr id="34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1756781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условий для обучения детей по модели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Школа полного дня"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2266082"/>
            <a:ext cx="11017224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Сохранение сети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организаций ДОД, детских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школ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искусств, организаций, осуществляющих спортивную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подготовку, отделений дополнительного образования в школах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2482106"/>
            <a:ext cx="379989" cy="360040"/>
          </a:xfrm>
          <a:prstGeom prst="rect">
            <a:avLst/>
          </a:prstGeom>
        </p:spPr>
      </p:pic>
      <p:sp>
        <p:nvSpPr>
          <p:cNvPr id="5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4092546"/>
            <a:ext cx="11017224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и обеспечение функционирования системы подготовки и непрерывного повышения квалификации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8" name="Рисунок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4234113"/>
            <a:ext cx="379989" cy="360040"/>
          </a:xfrm>
          <a:prstGeom prst="rect">
            <a:avLst/>
          </a:prstGeom>
        </p:spPr>
      </p:pic>
      <p:sp>
        <p:nvSpPr>
          <p:cNvPr id="59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3281595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60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24024" y="3360124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 Развитие кадрового потенциала - системы дополнительного образования детей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55186" y="4643910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Содействие проведению конкурсов профессионального мастерства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20" y="4785477"/>
            <a:ext cx="379989" cy="360040"/>
          </a:xfrm>
          <a:prstGeom prst="rect">
            <a:avLst/>
          </a:prstGeom>
        </p:spPr>
      </p:pic>
      <p:sp>
        <p:nvSpPr>
          <p:cNvPr id="64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55186" y="5151199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Реализация мер по привлечению квалифицированных педагогических кадров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организации ДОД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6" name="Рисунок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20" y="5292766"/>
            <a:ext cx="379989" cy="360040"/>
          </a:xfrm>
          <a:prstGeom prst="rect">
            <a:avLst/>
          </a:prstGeom>
        </p:spPr>
      </p:pic>
      <p:sp>
        <p:nvSpPr>
          <p:cNvPr id="67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55186" y="5699437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Разработка мер поддержки для молодых специалистов, работающих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системе ДОД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20" y="5841004"/>
            <a:ext cx="379989" cy="360040"/>
          </a:xfrm>
          <a:prstGeom prst="rect">
            <a:avLst/>
          </a:prstGeom>
        </p:spPr>
      </p:pic>
      <p:sp>
        <p:nvSpPr>
          <p:cNvPr id="70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55186" y="6247675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Выявление и распространение лучших практик наставничества в системе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ДОД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20" y="6389242"/>
            <a:ext cx="379989" cy="360040"/>
          </a:xfrm>
          <a:prstGeom prst="rect">
            <a:avLst/>
          </a:prstGeom>
        </p:spPr>
      </p:pic>
      <p:sp>
        <p:nvSpPr>
          <p:cNvPr id="7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6754294"/>
            <a:ext cx="9149169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условий для развития института наставничества в системе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ДОД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6895861"/>
            <a:ext cx="379989" cy="360040"/>
          </a:xfrm>
          <a:prstGeom prst="rect">
            <a:avLst/>
          </a:prstGeom>
        </p:spPr>
      </p:pic>
      <p:pic>
        <p:nvPicPr>
          <p:cNvPr id="77" name="Рисунок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52" y="1706224"/>
            <a:ext cx="379989" cy="36004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06" y="184138"/>
            <a:ext cx="1578177" cy="102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="" xmlns:a16="http://schemas.microsoft.com/office/drawing/2014/main" id="{624B1319-01FC-2F4F-B70D-17BF8DC8F8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1868" y="335357"/>
            <a:ext cx="1217660" cy="1029303"/>
          </a:xfrm>
          <a:prstGeom prst="rect">
            <a:avLst/>
          </a:prstGeom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0" y="3627"/>
            <a:ext cx="11253216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Рекомендуемые мероприятия</a:t>
            </a:r>
            <a:endParaRPr lang="ru-RU" sz="280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24024" y="811818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/>
          </a:p>
        </p:txBody>
      </p:sp>
      <p:sp>
        <p:nvSpPr>
          <p:cNvPr id="3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524024" y="887815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V. Управление реализацией Концепции развития дополнительного образования детей до 2030 года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1963132"/>
            <a:ext cx="379989" cy="360040"/>
          </a:xfrm>
          <a:prstGeom prst="rect">
            <a:avLst/>
          </a:prstGeom>
        </p:spPr>
      </p:pic>
      <p:sp>
        <p:nvSpPr>
          <p:cNvPr id="33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1963132"/>
            <a:ext cx="1166529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Мониторинг исполнения плана мероприятий по реализации Концепции развития дополнительного образования детей до 2030 года, I этап (2022 - 2024 годы)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3362248"/>
            <a:ext cx="379989" cy="360040"/>
          </a:xfrm>
          <a:prstGeom prst="rect">
            <a:avLst/>
          </a:prstGeom>
        </p:spPr>
      </p:pic>
      <p:sp>
        <p:nvSpPr>
          <p:cNvPr id="41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172096" y="2626994"/>
            <a:ext cx="11809312" cy="113608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Мониторинг практики внедрения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районах системы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персонифицированного финансирования дополнительного образования детей, включая анализ таких показателей, как количество детей, обучающихся по дополнительным общеобразовательным программам за счет средств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бюджета, за счет социальных сертификатов, участие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негосударственных организаций, уровень удовлетворенности родителей (законных представителей) обучающихся качеством дополнительного образования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30" y="2626994"/>
            <a:ext cx="379989" cy="360040"/>
          </a:xfrm>
          <a:prstGeom prst="rect">
            <a:avLst/>
          </a:prstGeom>
        </p:spPr>
      </p:pic>
      <p:sp>
        <p:nvSpPr>
          <p:cNvPr id="47" name="Прямоугольник 13" descr="Декоративный элемент">
            <a:extLst>
              <a:ext uri="{FF2B5EF4-FFF2-40B4-BE49-F238E27FC236}">
                <a16:creationId xmlns:a16="http://schemas.microsoft.com/office/drawing/2014/main" xmlns="" id="{EACD7D33-424E-4924-8CCA-0ECB2EE6B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53431" y="4138290"/>
            <a:ext cx="11449272" cy="854873"/>
          </a:xfrm>
          <a:prstGeom prst="rect">
            <a:avLst/>
          </a:prstGeom>
          <a:solidFill>
            <a:schemeClr val="accent5">
              <a:alpha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753431" y="4238548"/>
            <a:ext cx="1190808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AU" sz="1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ное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349132" y="5074394"/>
            <a:ext cx="1115156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Воспитательный потенциал дополнительного образования, в том числе патриотическое воспитание через музейную и краеведческую деятельность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06" y="184138"/>
            <a:ext cx="1578177" cy="102743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24" y="5221551"/>
            <a:ext cx="379989" cy="36004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35" y="6526012"/>
            <a:ext cx="379989" cy="360040"/>
          </a:xfrm>
          <a:prstGeom prst="rect">
            <a:avLst/>
          </a:prstGeom>
        </p:spPr>
      </p:pic>
      <p:sp>
        <p:nvSpPr>
          <p:cNvPr id="21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428961" y="6378855"/>
            <a:ext cx="1115156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и поддержка талантов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Текст 3">
            <a:extLst>
              <a:ext uri="{FF2B5EF4-FFF2-40B4-BE49-F238E27FC236}">
                <a16:creationId xmlns:a16="http://schemas.microsoft.com/office/drawing/2014/main" xmlns="" id="{C6C76433-70AC-461F-87D0-7DEF2F393BD4}"/>
              </a:ext>
            </a:extLst>
          </p:cNvPr>
          <p:cNvSpPr txBox="1">
            <a:spLocks/>
          </p:cNvSpPr>
          <p:nvPr/>
        </p:nvSpPr>
        <p:spPr>
          <a:xfrm>
            <a:off x="1349132" y="5871657"/>
            <a:ext cx="11151566" cy="65435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53667" indent="-353667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6279" indent="-294723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8890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0446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2002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3558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65115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36671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08227" indent="-235778" algn="l" defTabSz="94311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сетевого взаимодействия организаций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56" y="5898853"/>
            <a:ext cx="379989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2CE8FB8-9991-3343-A22E-6722A7A9F390}"/>
              </a:ext>
            </a:extLst>
          </p:cNvPr>
          <p:cNvSpPr/>
          <p:nvPr/>
        </p:nvSpPr>
        <p:spPr>
          <a:xfrm>
            <a:off x="12045304" y="170169"/>
            <a:ext cx="1080120" cy="1194491"/>
          </a:xfrm>
          <a:prstGeom prst="rect">
            <a:avLst/>
          </a:prstGeom>
          <a:solidFill>
            <a:srgbClr val="FBFCFE"/>
          </a:solidFill>
          <a:ln>
            <a:solidFill>
              <a:srgbClr val="FBF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50"/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29096" y="-127378"/>
            <a:ext cx="11253216" cy="8841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43112" rtl="0" eaLnBrk="1" latinLnBrk="0" hangingPunct="1">
              <a:spcBef>
                <a:spcPct val="0"/>
              </a:spcBef>
              <a:buNone/>
              <a:defRPr sz="45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Целевые показатели реализации </a:t>
            </a:r>
            <a:r>
              <a:rPr lang="ru-RU" sz="2000" b="1" dirty="0" smtClean="0">
                <a:solidFill>
                  <a:srgbClr val="221668"/>
                </a:solidFill>
                <a:latin typeface="Times New Roman" pitchFamily="18" charset="0"/>
                <a:cs typeface="Times New Roman" pitchFamily="18" charset="0"/>
              </a:rPr>
              <a:t>Концепции (основные)</a:t>
            </a:r>
            <a:endParaRPr lang="ru-RU" sz="2000" b="1" dirty="0">
              <a:solidFill>
                <a:srgbClr val="2216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35476"/>
              </p:ext>
            </p:extLst>
          </p:nvPr>
        </p:nvGraphicFramePr>
        <p:xfrm>
          <a:off x="452016" y="498159"/>
          <a:ext cx="12745418" cy="69332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6572"/>
                <a:gridCol w="6118166"/>
                <a:gridCol w="1080120"/>
                <a:gridCol w="5040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Значение </a:t>
                      </a:r>
                      <a:b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на 2030</a:t>
                      </a:r>
                      <a:r>
                        <a:rPr lang="ru-RU" sz="105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Поручение / Источник данных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178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 в возрасте </a:t>
                      </a:r>
                      <a:b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 5 до 18 лет, охваченных дополнительным образованием</a:t>
                      </a: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85%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проект «Успех каждого ребенка» национального проекта «Образование».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(ЕАИС ДО / ГИИС «Электронный бюджет»)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детей, которые обеспечены сертификатами персонифицированного финансирования дополнительного образования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проект «Успех каждого ребенка» национального проекта «Образование».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(ЕАИС ДО)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Охват детей деятельностью региональных  центров выявления, поддержки и развития способностей и талантов у детей и молодежи, технопарков «</a:t>
                      </a:r>
                      <a:r>
                        <a:rPr lang="ru-RU" sz="1400" kern="1200" spc="-1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Кванториум</a:t>
                      </a:r>
                      <a:r>
                        <a:rPr lang="ru-RU" sz="1400" kern="1200" spc="-1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и центров «IТ-куб»</a:t>
                      </a:r>
                      <a:endParaRPr lang="ru-RU" sz="1400" kern="1200" spc="-1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проект «Успех каждого ребенка» национального проекта «Образование».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(ЕАИС ДО / ГИИС «Электронный бюджет»)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детей и молодежи </a:t>
                      </a:r>
                      <a:r>
                        <a:rPr lang="ru-RU" sz="1400" spc="-1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возрасте от 7 до 35 лет, </a:t>
                      </a:r>
                      <a:r>
                        <a:rPr lang="ru-RU" sz="1400" spc="-1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которых выявлены выдающиеся способности </a:t>
                      </a:r>
                      <a:r>
                        <a:rPr lang="ru-RU" sz="1400" spc="-1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таланты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Национальные цели развития Российской Федерации на период до 2030 года (Указ Президента Российской Федерации от 21 июля 2020 г. № 474);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эффективности деятельности высших должностных лиц субъектов Российской Федерации (Указ Президента Российской Федерации от 4 февраля 2021 г. № 68).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организаций негосударственного сектора, реализующих дополнительные общеобразовательные программы, в общем количестве организаций </a:t>
                      </a:r>
                      <a:r>
                        <a:rPr lang="ru-RU" sz="1400" spc="-1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сфере дополнительного образования детей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(!)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Распоряжение Правительства Российской Федерации от 02.09.2021 г. № 2424-р «Об утверждении Национального плана ("дорожной карты") развития конкуренции в Российской Федерации на 2021 - 2025 годы».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3008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негосударственного сектора, включенного </a:t>
                      </a:r>
                      <a:r>
                        <a:rPr lang="ru-RU" sz="1400" spc="-1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систему персонифицированного финансирования дополнительного образования детей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 (!)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Распоряжение Правительства Российской Федерации от 02.09.2021 г. № 2424-р «Об утверждении Национального плана ("дорожной карты") развития конкуренции </a:t>
                      </a:r>
                      <a:r>
                        <a:rPr lang="ru-RU" sz="1050" spc="-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Российской Федерации на 2021 - 2025 годы».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общеобразовательных организаций, имеющих школьный спортивный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клуб (студенческий спортивный клуб)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100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поручений Президента Российской Федерации от 22.11.2019 № Пр-2397 по итогам заседания Совета при Президенте Российской Федерации по развитию физической культуры и спорта 10 октября 2019 г</a:t>
                      </a:r>
                      <a:r>
                        <a:rPr lang="ru-RU" sz="1050" spc="-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.;</a:t>
                      </a: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588241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технологических кружков, созданных на базе общеобразовательных  организаций (для подготовки нового поколения технологических лидеров, инженеров и ученых)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1000"/>
                        </a:spcAft>
                      </a:pPr>
                      <a:r>
                        <a:rPr lang="ru-RU" sz="1050" spc="-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2 перечня поручений Президента Российской Федерации по итогам встречи Президента Российской Федерации со школьниками во Всероссийском детском центре «Океан» 1 сентября 2021 года (Пр-1806 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24 сентября 2021 года)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4311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детей в возрасте </a:t>
                      </a:r>
                      <a:b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5 до 18 лет с ограниченными возможностями здоровья и детей-инвалидов,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осваивающие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дополнительные общеобразовательные программы, в том числе с использованием дистанционных технологий. Нарастающий итог</a:t>
                      </a: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 (!)</a:t>
                      </a:r>
                      <a:endParaRPr lang="ru-RU" sz="105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проект «Успех каждого ребенка» национального проекта «Образование»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(ГИИС «Электронный бюджет»)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обучающихся, вовлеченных в конкурсные мероприятия для детей и подростков в каникулярный период в сфере 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дополнительного образования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Перечень мероприятий («дорожная карта») по достижению </a:t>
                      </a:r>
                      <a:b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Санкт-Петербурге значений (уровней) показателя для оценки эффективности деятельности высших должностных лиц 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от 5-18 лет, охваченных дополнительными общеразвивающими программами по следующим направлениям  техническая и естественнонаучная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35%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проект «Успех каждого ребенка» национального проекта «Образование».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050" spc="-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(ЕАИС ДО)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5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1261</Words>
  <Application>Microsoft Office PowerPoint</Application>
  <PresentationFormat>Произвольный</PresentationFormat>
  <Paragraphs>118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О реализации Концепции развития дополнительного образования детей  до 2030 года в Санкт-Петербурге</vt:lpstr>
      <vt:lpstr>Заседание Совета  при Президенте Российской Федерации  по реализации государственной политики в сфере защиты семьи и детей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Журавлева Ирина Викторовна</cp:lastModifiedBy>
  <cp:revision>64</cp:revision>
  <cp:lastPrinted>2023-09-05T05:13:33Z</cp:lastPrinted>
  <dcterms:created xsi:type="dcterms:W3CDTF">2020-12-08T12:27:44Z</dcterms:created>
  <dcterms:modified xsi:type="dcterms:W3CDTF">2023-09-05T06:46:13Z</dcterms:modified>
</cp:coreProperties>
</file>